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67" r:id="rId5"/>
    <p:sldId id="269" r:id="rId6"/>
    <p:sldId id="270" r:id="rId7"/>
    <p:sldId id="271" r:id="rId8"/>
    <p:sldId id="272" r:id="rId9"/>
    <p:sldId id="275" r:id="rId10"/>
    <p:sldId id="273" r:id="rId11"/>
    <p:sldId id="276" r:id="rId12"/>
    <p:sldId id="277" r:id="rId13"/>
    <p:sldId id="278" r:id="rId14"/>
    <p:sldId id="279" r:id="rId1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5" autoAdjust="0"/>
    <p:restoredTop sz="94660"/>
  </p:normalViewPr>
  <p:slideViewPr>
    <p:cSldViewPr snapToGrid="0">
      <p:cViewPr varScale="1">
        <p:scale>
          <a:sx n="72" d="100"/>
          <a:sy n="72" d="100"/>
        </p:scale>
        <p:origin x="678" y="66"/>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47D3B9-DCBF-481F-B9FA-CE347A4F5725}" type="datetime1">
              <a:rPr lang="es-ES" smtClean="0"/>
              <a:t>25/11/2022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9700615-FC3B-4524-998A-FA09C4A3CF1A}" type="slidenum">
              <a:rPr lang="es-ES" smtClean="0"/>
              <a:t>‹Nº›</a:t>
            </a:fld>
            <a:endParaRPr lang="es-ES"/>
          </a:p>
        </p:txBody>
      </p:sp>
    </p:spTree>
    <p:extLst>
      <p:ext uri="{BB962C8B-B14F-4D97-AF65-F5344CB8AC3E}">
        <p14:creationId xmlns:p14="http://schemas.microsoft.com/office/powerpoint/2010/main" val="2732343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9A275B4-5B64-4E33-BCFC-1617FF8471F2}" type="datetime1">
              <a:rPr lang="es-ES" noProof="0" smtClean="0"/>
              <a:t>25/11/2022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589827E-D12D-45BE-8B06-B53B720C9074}" type="slidenum">
              <a:rPr lang="es-ES" noProof="0" smtClean="0"/>
              <a:t>‹Nº›</a:t>
            </a:fld>
            <a:endParaRPr lang="es-ES" noProof="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89827E-D12D-45BE-8B06-B53B720C9074}" type="slidenum">
              <a:rPr lang="es-ES" smtClean="0"/>
              <a:t>1</a:t>
            </a:fld>
            <a:endParaRPr lang="es-ES"/>
          </a:p>
        </p:txBody>
      </p:sp>
    </p:spTree>
    <p:extLst>
      <p:ext uri="{BB962C8B-B14F-4D97-AF65-F5344CB8AC3E}">
        <p14:creationId xmlns:p14="http://schemas.microsoft.com/office/powerpoint/2010/main" val="229752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12" name="Forma libre 6" title="Forma de número de página"/>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ítulo 1"/>
          <p:cNvSpPr>
            <a:spLocks noGrp="1"/>
          </p:cNvSpPr>
          <p:nvPr>
            <p:ph type="ctrTitle"/>
          </p:nvPr>
        </p:nvSpPr>
        <p:spPr>
          <a:xfrm>
            <a:off x="1088913" y="1143293"/>
            <a:ext cx="7034362" cy="4268965"/>
          </a:xfrm>
        </p:spPr>
        <p:txBody>
          <a:bodyPr rtlCol="0" anchor="t">
            <a:normAutofit/>
          </a:bodyPr>
          <a:lstStyle>
            <a:lvl1pPr algn="l">
              <a:lnSpc>
                <a:spcPct val="85000"/>
              </a:lnSpc>
              <a:defRPr sz="7700" cap="all" baseline="0">
                <a:solidFill>
                  <a:schemeClr val="tx2"/>
                </a:solidFill>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1088914" y="5537925"/>
            <a:ext cx="7034362" cy="706355"/>
          </a:xfrm>
        </p:spPr>
        <p:txBody>
          <a:bodyPr rtlCol="0">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a:xfrm>
            <a:off x="1088913" y="6314440"/>
            <a:ext cx="1596622" cy="365125"/>
          </a:xfrm>
        </p:spPr>
        <p:txBody>
          <a:bodyPr rtlCol="0"/>
          <a:lstStyle>
            <a:lvl1pPr algn="l">
              <a:defRPr sz="1200">
                <a:solidFill>
                  <a:schemeClr val="tx2"/>
                </a:solidFill>
              </a:defRPr>
            </a:lvl1pPr>
          </a:lstStyle>
          <a:p>
            <a:pPr rtl="0"/>
            <a:fld id="{6FFCC2A5-43AC-4338-BA4D-F70475545DF9}" type="datetime1">
              <a:rPr lang="es-ES" noProof="0" smtClean="0"/>
              <a:t>25/11/2022</a:t>
            </a:fld>
            <a:endParaRPr lang="es-ES" noProof="0"/>
          </a:p>
        </p:txBody>
      </p:sp>
      <p:sp>
        <p:nvSpPr>
          <p:cNvPr id="5" name="Marcador de pie de página 4"/>
          <p:cNvSpPr>
            <a:spLocks noGrp="1"/>
          </p:cNvSpPr>
          <p:nvPr>
            <p:ph type="ftr" sz="quarter" idx="11"/>
          </p:nvPr>
        </p:nvSpPr>
        <p:spPr>
          <a:xfrm>
            <a:off x="3000591" y="6314440"/>
            <a:ext cx="5122683" cy="365125"/>
          </a:xfrm>
        </p:spPr>
        <p:txBody>
          <a:bodyPr rtlCol="0"/>
          <a:lstStyle>
            <a:lvl1pPr algn="l">
              <a:defRPr b="0">
                <a:solidFill>
                  <a:schemeClr val="tx2"/>
                </a:solidFill>
              </a:defRPr>
            </a:lvl1pPr>
          </a:lstStyle>
          <a:p>
            <a:pPr rtl="0"/>
            <a:endParaRPr lang="es-ES" noProof="0"/>
          </a:p>
        </p:txBody>
      </p:sp>
      <p:sp>
        <p:nvSpPr>
          <p:cNvPr id="6" name="Marcador de número de diapositiva 5"/>
          <p:cNvSpPr>
            <a:spLocks noGrp="1"/>
          </p:cNvSpPr>
          <p:nvPr>
            <p:ph type="sldNum" sz="quarter" idx="12"/>
          </p:nvPr>
        </p:nvSpPr>
        <p:spPr>
          <a:xfrm>
            <a:off x="11784011" y="1416216"/>
            <a:ext cx="407988" cy="365125"/>
          </a:xfrm>
        </p:spPr>
        <p:txBody>
          <a:bodyPr rtlCol="0"/>
          <a:lstStyle>
            <a:lvl1pPr algn="r">
              <a:defRPr>
                <a:solidFill>
                  <a:schemeClr val="bg2"/>
                </a:solidFill>
              </a:defRPr>
            </a:lvl1pPr>
          </a:lstStyle>
          <a:p>
            <a:pPr rtl="0"/>
            <a:fld id="{2AC27A5A-7290-4DE1-BA94-4BE8A8E57DCF}" type="slidenum">
              <a:rPr lang="es-ES" noProof="0" smtClean="0"/>
              <a:pPr rtl="0"/>
              <a:t>‹Nº›</a:t>
            </a:fld>
            <a:endParaRPr lang="es-ES" noProof="0"/>
          </a:p>
        </p:txBody>
      </p:sp>
      <p:cxnSp>
        <p:nvCxnSpPr>
          <p:cNvPr id="9" name="Conector recto 8" title="Línea de regla vertical"/>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5181600" y="640080"/>
            <a:ext cx="6248398" cy="5584142"/>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F1977DC-E0B6-46CF-9DCE-4ADE83FF3BDE}" type="datetime1">
              <a:rPr lang="es-ES" noProof="0" smtClean="0"/>
              <a:t>25/11/2022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2" name="Forma libre 6" title="Forma de número de página"/>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Título vertical 1"/>
          <p:cNvSpPr>
            <a:spLocks noGrp="1"/>
          </p:cNvSpPr>
          <p:nvPr>
            <p:ph type="title" orient="vert"/>
          </p:nvPr>
        </p:nvSpPr>
        <p:spPr>
          <a:xfrm>
            <a:off x="7990765" y="642931"/>
            <a:ext cx="2446670" cy="4678106"/>
          </a:xfrm>
        </p:spPr>
        <p:txBody>
          <a:bodyPr vert="eaVert" rtlCol="0"/>
          <a:lstStyle>
            <a:lvl1pPr algn="l">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838200" y="642932"/>
            <a:ext cx="7070678" cy="4678105"/>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6536187" y="5927131"/>
            <a:ext cx="3814856" cy="365125"/>
          </a:xfrm>
        </p:spPr>
        <p:txBody>
          <a:bodyPr rtlCol="0"/>
          <a:lstStyle/>
          <a:p>
            <a:pPr rtl="0"/>
            <a:fld id="{D37BC99A-9F6C-430A-88D2-745CE072E4C4}" type="datetime1">
              <a:rPr lang="es-ES" noProof="0" smtClean="0"/>
              <a:t>25/11/2022</a:t>
            </a:fld>
            <a:endParaRPr lang="es-ES" noProof="0"/>
          </a:p>
        </p:txBody>
      </p:sp>
      <p:sp>
        <p:nvSpPr>
          <p:cNvPr id="5" name="Marcador de pie de página 4"/>
          <p:cNvSpPr>
            <a:spLocks noGrp="1"/>
          </p:cNvSpPr>
          <p:nvPr>
            <p:ph type="ftr" sz="quarter" idx="11"/>
          </p:nvPr>
        </p:nvSpPr>
        <p:spPr>
          <a:xfrm>
            <a:off x="6536187" y="6315949"/>
            <a:ext cx="3814856"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1784011" y="5607592"/>
            <a:ext cx="407988" cy="365125"/>
          </a:xfrm>
        </p:spPr>
        <p:txBody>
          <a:bodyPr rtlCol="0"/>
          <a:lstStyle/>
          <a:p>
            <a:pPr rtl="0"/>
            <a:fld id="{2AC27A5A-7290-4DE1-BA94-4BE8A8E57DCF}" type="slidenum">
              <a:rPr lang="es-ES" noProof="0" smtClean="0"/>
              <a:t>‹Nº›</a:t>
            </a:fld>
            <a:endParaRPr lang="es-ES" noProof="0"/>
          </a:p>
        </p:txBody>
      </p:sp>
      <p:cxnSp>
        <p:nvCxnSpPr>
          <p:cNvPr id="13" name="Conector recto 12" title="Líneas de regla horizontal"/>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397B53A-042C-4F92-B0F9-0499AF084334}" type="datetime1">
              <a:rPr lang="es-ES" noProof="0" smtClean="0"/>
              <a:t>25/11/2022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7" name="Forma libre 6" title="Forma de número de página"/>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ítulo 1"/>
          <p:cNvSpPr>
            <a:spLocks noGrp="1"/>
          </p:cNvSpPr>
          <p:nvPr>
            <p:ph type="title"/>
          </p:nvPr>
        </p:nvSpPr>
        <p:spPr>
          <a:xfrm>
            <a:off x="1947673" y="2571722"/>
            <a:ext cx="8296654" cy="3286153"/>
          </a:xfrm>
        </p:spPr>
        <p:txBody>
          <a:bodyPr rtlCol="0" anchor="t">
            <a:normAutofit/>
          </a:bodyPr>
          <a:lstStyle>
            <a:lvl1pPr>
              <a:lnSpc>
                <a:spcPct val="85000"/>
              </a:lnSpc>
              <a:defRPr sz="7700" cap="all" baseline="0">
                <a:solidFill>
                  <a:schemeClr val="tx1">
                    <a:lumMod val="85000"/>
                    <a:lumOff val="15000"/>
                  </a:schemeClr>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947673" y="1393748"/>
            <a:ext cx="8401429" cy="819150"/>
          </a:xfrm>
        </p:spPr>
        <p:txBody>
          <a:bodyPr rtlCol="0"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8742955" y="6314439"/>
            <a:ext cx="1596622" cy="365125"/>
          </a:xfrm>
        </p:spPr>
        <p:txBody>
          <a:bodyPr rtlCol="0"/>
          <a:lstStyle>
            <a:lvl1pPr>
              <a:defRPr sz="1200">
                <a:solidFill>
                  <a:schemeClr val="tx1">
                    <a:lumMod val="85000"/>
                    <a:lumOff val="15000"/>
                  </a:schemeClr>
                </a:solidFill>
              </a:defRPr>
            </a:lvl1pPr>
          </a:lstStyle>
          <a:p>
            <a:pPr rtl="0"/>
            <a:fld id="{E4D6F1EE-B828-419C-9A9B-26CBB7E83566}" type="datetime1">
              <a:rPr lang="es-ES" noProof="0" smtClean="0"/>
              <a:t>25/11/2022</a:t>
            </a:fld>
            <a:endParaRPr lang="es-ES" noProof="0"/>
          </a:p>
        </p:txBody>
      </p:sp>
      <p:sp>
        <p:nvSpPr>
          <p:cNvPr id="5" name="Marcador de pie de página 4"/>
          <p:cNvSpPr>
            <a:spLocks noGrp="1"/>
          </p:cNvSpPr>
          <p:nvPr>
            <p:ph type="ftr" sz="quarter" idx="11"/>
          </p:nvPr>
        </p:nvSpPr>
        <p:spPr>
          <a:xfrm>
            <a:off x="1947673" y="6314440"/>
            <a:ext cx="6480226" cy="365125"/>
          </a:xfrm>
        </p:spPr>
        <p:txBody>
          <a:bodyPr rtlCol="0"/>
          <a:lstStyle>
            <a:lvl1pPr>
              <a:defRPr b="0">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1784011" y="1620760"/>
            <a:ext cx="407988" cy="365125"/>
          </a:xfrm>
        </p:spPr>
        <p:txBody>
          <a:bodyPr rtlCol="0"/>
          <a:lstStyle>
            <a:lvl1pPr>
              <a:defRPr>
                <a:solidFill>
                  <a:schemeClr val="bg2"/>
                </a:solidFill>
              </a:defRPr>
            </a:lvl1pPr>
          </a:lstStyle>
          <a:p>
            <a:pPr rtl="0"/>
            <a:fld id="{2AC27A5A-7290-4DE1-BA94-4BE8A8E57DCF}" type="slidenum">
              <a:rPr lang="es-ES" noProof="0" smtClean="0"/>
              <a:pPr rtl="0"/>
              <a:t>‹Nº›</a:t>
            </a:fld>
            <a:endParaRPr lang="es-ES" noProof="0"/>
          </a:p>
        </p:txBody>
      </p:sp>
      <p:cxnSp>
        <p:nvCxnSpPr>
          <p:cNvPr id="10" name="Conector recto 9" title="Líneas de regla horizontal"/>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5181600" y="540628"/>
            <a:ext cx="6248400" cy="248894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181600" y="3712467"/>
            <a:ext cx="6248400" cy="248222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578EC985-1D4F-4CD0-83B9-1FAE3B9ABB0D}"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7784"/>
            <a:ext cx="3831336" cy="4956048"/>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181600" y="558065"/>
            <a:ext cx="6245352" cy="914400"/>
          </a:xfrm>
        </p:spPr>
        <p:txBody>
          <a:bodyPr rtlCol="0"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5181600" y="1526671"/>
            <a:ext cx="6245352" cy="175564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181600" y="3700826"/>
            <a:ext cx="6248400" cy="914400"/>
          </a:xfrm>
        </p:spPr>
        <p:txBody>
          <a:bodyPr rtlCol="0"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5181600" y="4669432"/>
            <a:ext cx="6245352" cy="175564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B32BDFF5-0AF4-4B8E-9AAE-FF0409890749}" type="datetime1">
              <a:rPr lang="es-ES" noProof="0" smtClean="0"/>
              <a:t>25/11/2022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B07016A-5C79-4174-B736-9C676DDE70A8}" type="datetime1">
              <a:rPr lang="es-ES" noProof="0" smtClean="0"/>
              <a:t>25/11/2022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D5BDD0DC-413C-48DF-838B-2DEA96DDD822}" type="datetime1">
              <a:rPr lang="es-ES" noProof="0" smtClean="0"/>
              <a:t>25/11/2022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5479"/>
            <a:ext cx="3838776" cy="1921022"/>
          </a:xfrm>
        </p:spPr>
        <p:txBody>
          <a:bodyPr rtlCol="0" anchor="t">
            <a:noAutofit/>
          </a:bodyPr>
          <a:lstStyle>
            <a:lvl1pPr>
              <a:lnSpc>
                <a:spcPct val="93000"/>
              </a:lnSpc>
              <a:defRPr sz="40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81600" y="564147"/>
            <a:ext cx="6248400" cy="5622644"/>
          </a:xfrm>
        </p:spPr>
        <p:txBody>
          <a:bodyPr rtlCol="0"/>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762000" y="2621512"/>
            <a:ext cx="3838776" cy="3239537"/>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422081C-98E7-41CE-A5B5-51BC36595865}"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58952" y="557261"/>
            <a:ext cx="3840480" cy="1919239"/>
          </a:xfrm>
        </p:spPr>
        <p:txBody>
          <a:bodyPr rtlCol="0" anchor="t">
            <a:noAutofit/>
          </a:bodyPr>
          <a:lstStyle>
            <a:lvl1pPr>
              <a:lnSpc>
                <a:spcPct val="93000"/>
              </a:lnSpc>
              <a:defRPr sz="40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5257800" y="0"/>
            <a:ext cx="6172200" cy="6857999"/>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758952" y="2621512"/>
            <a:ext cx="3840480" cy="3236976"/>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CDA2CFC6-D7AA-41A7-9208-0A317C3DF850}"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orma libre 6" title="Forma de número de página"/>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Marcador de título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pPr rtl="0"/>
            <a:fld id="{886E5E2B-2FFB-410E-9959-7DC5E8030183}" type="datetime1">
              <a:rPr lang="es-ES" noProof="0" smtClean="0"/>
              <a:t>25/11/2022</a:t>
            </a:fld>
            <a:endParaRPr lang="es-ES" noProof="0" dirty="0"/>
          </a:p>
        </p:txBody>
      </p:sp>
      <p:sp>
        <p:nvSpPr>
          <p:cNvPr id="5" name="Marcador de pie de página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pPr rtl="0"/>
            <a:endParaRPr lang="es-ES" noProof="0"/>
          </a:p>
        </p:txBody>
      </p:sp>
      <p:sp>
        <p:nvSpPr>
          <p:cNvPr id="6" name="Marcador de número de diapositiva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pPr rtl="0"/>
            <a:fld id="{2AC27A5A-7290-4DE1-BA94-4BE8A8E57DCF}" type="slidenum">
              <a:rPr lang="es-ES" noProof="0" smtClean="0"/>
              <a:pPr rtl="0"/>
              <a:t>‹Nº›</a:t>
            </a:fld>
            <a:endParaRPr lang="es-ES" noProof="0"/>
          </a:p>
        </p:txBody>
      </p:sp>
      <p:cxnSp>
        <p:nvCxnSpPr>
          <p:cNvPr id="10" name="Conector recto 9" title="Líneas de regla horizontal"/>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62219-1CC5-461F-B93A-AD74100DF9C8}"/>
              </a:ext>
            </a:extLst>
          </p:cNvPr>
          <p:cNvSpPr>
            <a:spLocks noGrp="1"/>
          </p:cNvSpPr>
          <p:nvPr>
            <p:ph type="ctrTitle"/>
          </p:nvPr>
        </p:nvSpPr>
        <p:spPr>
          <a:xfrm>
            <a:off x="5817473" y="2509025"/>
            <a:ext cx="5596419" cy="1839950"/>
          </a:xfrm>
        </p:spPr>
        <p:txBody>
          <a:bodyPr rtlCol="0">
            <a:normAutofit/>
          </a:bodyPr>
          <a:lstStyle/>
          <a:p>
            <a:pPr algn="ctr"/>
            <a:r>
              <a:rPr lang="es-ES" sz="3200" dirty="0"/>
              <a:t>MEJORA Y ESTANDARIZACIÓN DE UNA MÁQUINA TRENZADORA</a:t>
            </a:r>
          </a:p>
        </p:txBody>
      </p:sp>
      <p:sp>
        <p:nvSpPr>
          <p:cNvPr id="3" name="Subtítulo 2">
            <a:extLst>
              <a:ext uri="{FF2B5EF4-FFF2-40B4-BE49-F238E27FC236}">
                <a16:creationId xmlns:a16="http://schemas.microsoft.com/office/drawing/2014/main" id="{83ABC79F-F6F5-4F2D-8F47-A2F710579967}"/>
              </a:ext>
            </a:extLst>
          </p:cNvPr>
          <p:cNvSpPr>
            <a:spLocks noGrp="1"/>
          </p:cNvSpPr>
          <p:nvPr>
            <p:ph type="subTitle" idx="1"/>
          </p:nvPr>
        </p:nvSpPr>
        <p:spPr>
          <a:xfrm>
            <a:off x="5269584" y="5018050"/>
            <a:ext cx="6144308" cy="1839950"/>
          </a:xfrm>
        </p:spPr>
        <p:txBody>
          <a:bodyPr rtlCol="0">
            <a:normAutofit/>
          </a:bodyPr>
          <a:lstStyle/>
          <a:p>
            <a:pPr rtl="0">
              <a:spcAft>
                <a:spcPts val="600"/>
              </a:spcAft>
            </a:pPr>
            <a:r>
              <a:rPr lang="es-ES" sz="1200" dirty="0"/>
              <a:t>EQUIPO 9</a:t>
            </a:r>
          </a:p>
          <a:p>
            <a:pPr rtl="0">
              <a:spcAft>
                <a:spcPts val="600"/>
              </a:spcAft>
            </a:pPr>
            <a:r>
              <a:rPr lang="es-ES" sz="1200" dirty="0"/>
              <a:t>ORLANDO  MIGUEL RODRIGUEZ CARILLO</a:t>
            </a:r>
          </a:p>
          <a:p>
            <a:pPr rtl="0">
              <a:spcAft>
                <a:spcPts val="600"/>
              </a:spcAft>
            </a:pPr>
            <a:r>
              <a:rPr lang="es-ES" sz="1200" dirty="0"/>
              <a:t>GERARDO ALFREDO AVALOS ÁVILA</a:t>
            </a:r>
          </a:p>
          <a:p>
            <a:pPr rtl="0">
              <a:spcAft>
                <a:spcPts val="600"/>
              </a:spcAft>
            </a:pPr>
            <a:r>
              <a:rPr lang="es-ES" sz="1200" dirty="0"/>
              <a:t>JENIFFER LIZBETH CONDE CRUZ</a:t>
            </a:r>
          </a:p>
          <a:p>
            <a:pPr rtl="0">
              <a:spcAft>
                <a:spcPts val="600"/>
              </a:spcAft>
            </a:pPr>
            <a:r>
              <a:rPr lang="es-ES" sz="1200" dirty="0"/>
              <a:t>LUIS CARLOS MELÉNDEZ GONZÁLEZ</a:t>
            </a:r>
          </a:p>
          <a:p>
            <a:pPr rtl="0">
              <a:spcAft>
                <a:spcPts val="600"/>
              </a:spcAft>
            </a:pPr>
            <a:r>
              <a:rPr lang="es-ES" sz="1200" dirty="0"/>
              <a:t>LUIS ENRIQUE CAMACHO HERNÁNDEZ</a:t>
            </a:r>
          </a:p>
        </p:txBody>
      </p:sp>
      <p:pic>
        <p:nvPicPr>
          <p:cNvPr id="6" name="Imagen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3"/>
          <a:srcRect l="47304" r="7579" b="-1"/>
          <a:stretch/>
        </p:blipFill>
        <p:spPr>
          <a:xfrm>
            <a:off x="20" y="10"/>
            <a:ext cx="4635294" cy="6857990"/>
          </a:xfrm>
          <a:prstGeom prst="rect">
            <a:avLst/>
          </a:prstGeom>
        </p:spPr>
      </p:pic>
      <p:cxnSp>
        <p:nvCxnSpPr>
          <p:cNvPr id="46" name="Conector recto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orma libre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5" name="CuadroTexto 4">
            <a:extLst>
              <a:ext uri="{FF2B5EF4-FFF2-40B4-BE49-F238E27FC236}">
                <a16:creationId xmlns:a16="http://schemas.microsoft.com/office/drawing/2014/main" id="{5C0493D5-DD4F-B262-DCD6-AA1AE324F46B}"/>
              </a:ext>
            </a:extLst>
          </p:cNvPr>
          <p:cNvSpPr txBox="1"/>
          <p:nvPr/>
        </p:nvSpPr>
        <p:spPr>
          <a:xfrm>
            <a:off x="5319752" y="393400"/>
            <a:ext cx="6094140" cy="1446550"/>
          </a:xfrm>
          <a:prstGeom prst="rect">
            <a:avLst/>
          </a:prstGeom>
          <a:noFill/>
        </p:spPr>
        <p:txBody>
          <a:bodyPr wrap="square">
            <a:spAutoFit/>
          </a:bodyPr>
          <a:lstStyle/>
          <a:p>
            <a:pPr algn="ctr"/>
            <a:r>
              <a:rPr lang="es-MX" sz="1800" b="1" dirty="0">
                <a:effectLst/>
                <a:latin typeface="Times New Roman" panose="02020603050405020304" pitchFamily="18" charset="0"/>
                <a:ea typeface="Times New Roman" panose="02020603050405020304" pitchFamily="18" charset="0"/>
              </a:rPr>
              <a:t>UNIVERSIDAD AUTÓNOMA DE NUEVO LEÓN</a:t>
            </a:r>
            <a:endParaRPr lang="es-MX" sz="1600" dirty="0">
              <a:effectLst/>
              <a:latin typeface="Times New Roman" panose="02020603050405020304" pitchFamily="18" charset="0"/>
              <a:ea typeface="Times New Roman" panose="02020603050405020304" pitchFamily="18" charset="0"/>
            </a:endParaRPr>
          </a:p>
          <a:p>
            <a:pPr algn="ctr"/>
            <a:r>
              <a:rPr lang="es-MX" sz="1800" b="1" dirty="0">
                <a:effectLst/>
                <a:latin typeface="Times New Roman" panose="02020603050405020304" pitchFamily="18" charset="0"/>
                <a:ea typeface="Times New Roman" panose="02020603050405020304" pitchFamily="18" charset="0"/>
              </a:rPr>
              <a:t>FACULTAD DE INGENIERÍA MECÁNICA Y ELÉCTRICA</a:t>
            </a:r>
            <a:endParaRPr lang="es-MX" sz="1600" dirty="0">
              <a:effectLst/>
              <a:latin typeface="Times New Roman" panose="02020603050405020304" pitchFamily="18" charset="0"/>
              <a:ea typeface="Times New Roman" panose="02020603050405020304" pitchFamily="18" charset="0"/>
            </a:endParaRPr>
          </a:p>
          <a:p>
            <a:pPr algn="ctr"/>
            <a:r>
              <a:rPr lang="es-MX" sz="1800" b="1" dirty="0">
                <a:effectLst/>
                <a:latin typeface="Times New Roman" panose="02020603050405020304" pitchFamily="18" charset="0"/>
                <a:ea typeface="Times New Roman" panose="02020603050405020304" pitchFamily="18" charset="0"/>
              </a:rPr>
              <a:t> </a:t>
            </a:r>
            <a:endParaRPr lang="es-MX" sz="1600" dirty="0">
              <a:effectLst/>
              <a:latin typeface="Times New Roman" panose="02020603050405020304" pitchFamily="18" charset="0"/>
              <a:ea typeface="Times New Roman" panose="02020603050405020304" pitchFamily="18" charset="0"/>
            </a:endParaRPr>
          </a:p>
          <a:p>
            <a:pPr algn="ctr"/>
            <a:r>
              <a:rPr lang="es-MX" sz="1600" b="1" dirty="0">
                <a:effectLst/>
                <a:latin typeface="Times New Roman" panose="02020603050405020304" pitchFamily="18" charset="0"/>
                <a:ea typeface="Times New Roman" panose="02020603050405020304" pitchFamily="18" charset="0"/>
              </a:rPr>
              <a:t>PROYECTO IMA I</a:t>
            </a:r>
            <a:endParaRPr lang="es-MX" sz="1600" dirty="0">
              <a:effectLst/>
              <a:latin typeface="Times New Roman" panose="02020603050405020304" pitchFamily="18" charset="0"/>
              <a:ea typeface="Times New Roman" panose="02020603050405020304" pitchFamily="18" charset="0"/>
            </a:endParaRPr>
          </a:p>
        </p:txBody>
      </p:sp>
      <p:pic>
        <p:nvPicPr>
          <p:cNvPr id="7" name="image1.png" descr="Inicio - Facultad de Ingeniería Mecánica y Eléctrica">
            <a:extLst>
              <a:ext uri="{FF2B5EF4-FFF2-40B4-BE49-F238E27FC236}">
                <a16:creationId xmlns:a16="http://schemas.microsoft.com/office/drawing/2014/main" id="{987BA020-6F21-FB46-A594-E383255928C2}"/>
              </a:ext>
            </a:extLst>
          </p:cNvPr>
          <p:cNvPicPr/>
          <p:nvPr/>
        </p:nvPicPr>
        <p:blipFill>
          <a:blip r:embed="rId4"/>
          <a:srcRect/>
          <a:stretch>
            <a:fillRect/>
          </a:stretch>
        </p:blipFill>
        <p:spPr>
          <a:xfrm>
            <a:off x="0" y="-56170"/>
            <a:ext cx="2581275" cy="1172845"/>
          </a:xfrm>
          <a:prstGeom prst="rect">
            <a:avLst/>
          </a:prstGeom>
          <a:ln/>
        </p:spPr>
      </p:pic>
      <p:pic>
        <p:nvPicPr>
          <p:cNvPr id="8" name="image2.png" descr="UANL Logo, symbol, meaning, history, PNG">
            <a:extLst>
              <a:ext uri="{FF2B5EF4-FFF2-40B4-BE49-F238E27FC236}">
                <a16:creationId xmlns:a16="http://schemas.microsoft.com/office/drawing/2014/main" id="{A9132D2E-E3B0-4816-7620-5A3C4F67D33E}"/>
              </a:ext>
            </a:extLst>
          </p:cNvPr>
          <p:cNvPicPr/>
          <p:nvPr/>
        </p:nvPicPr>
        <p:blipFill>
          <a:blip r:embed="rId5"/>
          <a:srcRect/>
          <a:stretch>
            <a:fillRect/>
          </a:stretch>
        </p:blipFill>
        <p:spPr>
          <a:xfrm>
            <a:off x="2437440" y="-12959"/>
            <a:ext cx="2009140" cy="1129665"/>
          </a:xfrm>
          <a:prstGeom prst="rect">
            <a:avLst/>
          </a:prstGeom>
          <a:ln/>
        </p:spPr>
      </p:pic>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E32A5B-0FC8-D1EE-A140-B7C14D84CC21}"/>
              </a:ext>
            </a:extLst>
          </p:cNvPr>
          <p:cNvSpPr txBox="1">
            <a:spLocks/>
          </p:cNvSpPr>
          <p:nvPr/>
        </p:nvSpPr>
        <p:spPr>
          <a:xfrm>
            <a:off x="1006397" y="548527"/>
            <a:ext cx="6776224" cy="1324878"/>
          </a:xfrm>
          <a:prstGeom prst="rect">
            <a:avLst/>
          </a:prstGeom>
        </p:spPr>
        <p:txBody>
          <a:bodyPr>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s-MX" sz="3600" dirty="0"/>
              <a:t>METODOLOGÍA</a:t>
            </a:r>
          </a:p>
        </p:txBody>
      </p:sp>
      <p:sp>
        <p:nvSpPr>
          <p:cNvPr id="4" name="CuadroTexto 3">
            <a:extLst>
              <a:ext uri="{FF2B5EF4-FFF2-40B4-BE49-F238E27FC236}">
                <a16:creationId xmlns:a16="http://schemas.microsoft.com/office/drawing/2014/main" id="{AD16D977-86B1-6614-DCF4-0B63600497BA}"/>
              </a:ext>
            </a:extLst>
          </p:cNvPr>
          <p:cNvSpPr txBox="1"/>
          <p:nvPr/>
        </p:nvSpPr>
        <p:spPr>
          <a:xfrm>
            <a:off x="1347439" y="1506525"/>
            <a:ext cx="6094140" cy="1200329"/>
          </a:xfrm>
          <a:prstGeom prst="rect">
            <a:avLst/>
          </a:prstGeom>
          <a:noFill/>
        </p:spPr>
        <p:txBody>
          <a:bodyPr wrap="square">
            <a:spAutoFit/>
          </a:bodyPr>
          <a:lstStyle/>
          <a:p>
            <a:pPr marL="285750" indent="-285750">
              <a:buFont typeface="Arial" panose="020B0604020202020204" pitchFamily="34" charset="0"/>
              <a:buChar char="•"/>
            </a:pPr>
            <a:r>
              <a:rPr lang="es-MX" dirty="0"/>
              <a:t>¿Qué actividades se llevarán a cabo para cumplir los objetivos?</a:t>
            </a:r>
          </a:p>
          <a:p>
            <a:endParaRPr lang="es-MX" dirty="0"/>
          </a:p>
          <a:p>
            <a:pPr marL="285750" indent="-285750">
              <a:buFont typeface="Arial" panose="020B0604020202020204" pitchFamily="34" charset="0"/>
              <a:buChar char="•"/>
            </a:pPr>
            <a:r>
              <a:rPr lang="es-MX" dirty="0"/>
              <a:t>Diagrama de flujo del proceso (Ejemplo)</a:t>
            </a:r>
          </a:p>
        </p:txBody>
      </p:sp>
    </p:spTree>
    <p:extLst>
      <p:ext uri="{BB962C8B-B14F-4D97-AF65-F5344CB8AC3E}">
        <p14:creationId xmlns:p14="http://schemas.microsoft.com/office/powerpoint/2010/main" val="65842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28ACF37-480B-33FC-9DFF-8028BB028754}"/>
              </a:ext>
            </a:extLst>
          </p:cNvPr>
          <p:cNvSpPr txBox="1"/>
          <p:nvPr/>
        </p:nvSpPr>
        <p:spPr>
          <a:xfrm>
            <a:off x="850281" y="1316902"/>
            <a:ext cx="6094140" cy="1200329"/>
          </a:xfrm>
          <a:prstGeom prst="rect">
            <a:avLst/>
          </a:prstGeom>
          <a:noFill/>
        </p:spPr>
        <p:txBody>
          <a:bodyPr wrap="square">
            <a:spAutoFit/>
          </a:bodyPr>
          <a:lstStyle/>
          <a:p>
            <a:endParaRPr lang="es-MX" dirty="0"/>
          </a:p>
          <a:p>
            <a:endParaRPr lang="es-MX" dirty="0"/>
          </a:p>
          <a:p>
            <a:r>
              <a:rPr lang="es-MX" dirty="0"/>
              <a:t>La implementación del programa SolidWorks para diseñar la máquina.</a:t>
            </a:r>
          </a:p>
        </p:txBody>
      </p:sp>
      <p:sp>
        <p:nvSpPr>
          <p:cNvPr id="4" name="Título 1">
            <a:extLst>
              <a:ext uri="{FF2B5EF4-FFF2-40B4-BE49-F238E27FC236}">
                <a16:creationId xmlns:a16="http://schemas.microsoft.com/office/drawing/2014/main" id="{248F6AB6-0475-D5BB-0B01-5F5F9497CD91}"/>
              </a:ext>
            </a:extLst>
          </p:cNvPr>
          <p:cNvSpPr txBox="1">
            <a:spLocks/>
          </p:cNvSpPr>
          <p:nvPr/>
        </p:nvSpPr>
        <p:spPr>
          <a:xfrm>
            <a:off x="582651" y="671190"/>
            <a:ext cx="8134814" cy="1291424"/>
          </a:xfrm>
          <a:prstGeom prst="rect">
            <a:avLst/>
          </a:prstGeom>
        </p:spPr>
        <p:txBody>
          <a:bodyPr>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s-MX" sz="3600" dirty="0"/>
              <a:t>EQUIPOS E INFRAESTRUCTURA</a:t>
            </a:r>
          </a:p>
        </p:txBody>
      </p:sp>
    </p:spTree>
    <p:extLst>
      <p:ext uri="{BB962C8B-B14F-4D97-AF65-F5344CB8AC3E}">
        <p14:creationId xmlns:p14="http://schemas.microsoft.com/office/powerpoint/2010/main" val="350218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B71F0-21A5-74E7-D78F-81F7A53ABE47}"/>
              </a:ext>
            </a:extLst>
          </p:cNvPr>
          <p:cNvSpPr>
            <a:spLocks noGrp="1"/>
          </p:cNvSpPr>
          <p:nvPr>
            <p:ph type="title"/>
          </p:nvPr>
        </p:nvSpPr>
        <p:spPr>
          <a:xfrm>
            <a:off x="0" y="387362"/>
            <a:ext cx="4099932" cy="3265190"/>
          </a:xfrm>
        </p:spPr>
        <p:txBody>
          <a:bodyPr>
            <a:normAutofit/>
          </a:bodyPr>
          <a:lstStyle/>
          <a:p>
            <a:r>
              <a:rPr lang="es-MX" sz="3600" dirty="0"/>
              <a:t>RESUMEN</a:t>
            </a:r>
          </a:p>
        </p:txBody>
      </p:sp>
      <p:sp>
        <p:nvSpPr>
          <p:cNvPr id="3" name="Marcador de contenido 2">
            <a:extLst>
              <a:ext uri="{FF2B5EF4-FFF2-40B4-BE49-F238E27FC236}">
                <a16:creationId xmlns:a16="http://schemas.microsoft.com/office/drawing/2014/main" id="{6C3040AB-1575-8B15-B94F-D744F03DC058}"/>
              </a:ext>
            </a:extLst>
          </p:cNvPr>
          <p:cNvSpPr>
            <a:spLocks noGrp="1"/>
          </p:cNvSpPr>
          <p:nvPr>
            <p:ph idx="1"/>
          </p:nvPr>
        </p:nvSpPr>
        <p:spPr>
          <a:xfrm>
            <a:off x="1440366" y="1323002"/>
            <a:ext cx="9311268" cy="3025973"/>
          </a:xfrm>
        </p:spPr>
        <p:txBody>
          <a:bodyPr>
            <a:normAutofit/>
          </a:bodyPr>
          <a:lstStyle/>
          <a:p>
            <a:pPr marL="0" indent="0" algn="just">
              <a:buNone/>
            </a:pPr>
            <a:r>
              <a:rPr lang="es-MX" sz="1600" dirty="0"/>
              <a:t>Se propone lograr una optimización de tiempo y realización en la secuencia de trenzado del cableado. Utilizando un programa de diseño e máquinas y herramientas de Solidworks. Para desarrollar esta mejora e implementación se llevará a cabo toma de tiempos y análisis en las acciones que el operador realizará manualmente como también en el proceso de la utilización de la máquina.</a:t>
            </a:r>
          </a:p>
          <a:p>
            <a:pPr marL="0" indent="0" algn="just">
              <a:buNone/>
            </a:pPr>
            <a:r>
              <a:rPr lang="es-MX" sz="1600" dirty="0"/>
              <a:t>Con esto se pretende lograr una mejora en la eficiencia de la elaboración del trenzado del cableado para ahorrar más tiempo en el proceso de las piezas a fabricar y poder expandir dicha mejora a distintas empresas</a:t>
            </a:r>
            <a:r>
              <a:rPr lang="es-MX" sz="2300" dirty="0"/>
              <a:t>.</a:t>
            </a:r>
          </a:p>
          <a:p>
            <a:pPr marL="0" indent="0" algn="just">
              <a:buNone/>
            </a:pPr>
            <a:endParaRPr lang="es-MX" dirty="0"/>
          </a:p>
          <a:p>
            <a:pPr marL="0" indent="0" algn="just">
              <a:buNone/>
            </a:pPr>
            <a:endParaRPr lang="es-MX" dirty="0"/>
          </a:p>
        </p:txBody>
      </p:sp>
    </p:spTree>
    <p:extLst>
      <p:ext uri="{BB962C8B-B14F-4D97-AF65-F5344CB8AC3E}">
        <p14:creationId xmlns:p14="http://schemas.microsoft.com/office/powerpoint/2010/main" val="251525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22DBC-1AD1-270E-0228-1AB272AD365D}"/>
              </a:ext>
            </a:extLst>
          </p:cNvPr>
          <p:cNvSpPr>
            <a:spLocks noGrp="1"/>
          </p:cNvSpPr>
          <p:nvPr>
            <p:ph type="title"/>
          </p:nvPr>
        </p:nvSpPr>
        <p:spPr>
          <a:xfrm>
            <a:off x="1196896" y="559678"/>
            <a:ext cx="5850674" cy="889981"/>
          </a:xfrm>
        </p:spPr>
        <p:txBody>
          <a:bodyPr>
            <a:normAutofit/>
          </a:bodyPr>
          <a:lstStyle/>
          <a:p>
            <a:pPr algn="l"/>
            <a:r>
              <a:rPr lang="es-MX" sz="3600" dirty="0"/>
              <a:t>INTRODUCCIÓN</a:t>
            </a:r>
          </a:p>
        </p:txBody>
      </p:sp>
      <p:sp>
        <p:nvSpPr>
          <p:cNvPr id="3" name="Marcador de contenido 2">
            <a:extLst>
              <a:ext uri="{FF2B5EF4-FFF2-40B4-BE49-F238E27FC236}">
                <a16:creationId xmlns:a16="http://schemas.microsoft.com/office/drawing/2014/main" id="{7E6A7CCF-8CC4-930D-4942-ADD786F72ED5}"/>
              </a:ext>
            </a:extLst>
          </p:cNvPr>
          <p:cNvSpPr>
            <a:spLocks noGrp="1"/>
          </p:cNvSpPr>
          <p:nvPr>
            <p:ph idx="1"/>
          </p:nvPr>
        </p:nvSpPr>
        <p:spPr>
          <a:xfrm>
            <a:off x="1297257" y="1449659"/>
            <a:ext cx="8671934" cy="4664493"/>
          </a:xfrm>
        </p:spPr>
        <p:txBody>
          <a:bodyPr>
            <a:normAutofit/>
          </a:bodyPr>
          <a:lstStyle/>
          <a:p>
            <a:pPr marL="0" indent="0" algn="just">
              <a:buNone/>
            </a:pPr>
            <a:r>
              <a:rPr lang="es-MX" sz="1700" dirty="0"/>
              <a:t>El problema que se desea resolver es la reducción de tiempos, y mantener el cuidado del personal, evitando actos inseguros, y reforzando más la seguridad de los asociados.</a:t>
            </a:r>
          </a:p>
          <a:p>
            <a:pPr marL="0" indent="0" algn="just">
              <a:buNone/>
            </a:pPr>
            <a:r>
              <a:rPr lang="es-MX" sz="1700" dirty="0"/>
              <a:t> Es interesante  desarrollar esta investigación ya que se llegan a manejar diferentes tipos de calibres en cuestión del cableado, logrando así una mejor reducción de fatiga en los operadores al momento de realizar el trenzado. Se reduce además lesiones de tipo muscular gracias a los movimientos que llevan a cabo. </a:t>
            </a:r>
          </a:p>
          <a:p>
            <a:pPr marL="0" indent="0" algn="just">
              <a:buNone/>
            </a:pPr>
            <a:r>
              <a:rPr lang="es-MX" sz="1700" dirty="0"/>
              <a:t>La máquina logra un mejor cableado y así beneficiando a su proceso y conseguir una mejor calidad de realización de productos desapareciendo tiempos muertos o innecesarios en la producción.</a:t>
            </a:r>
          </a:p>
          <a:p>
            <a:pPr marL="0" indent="0" algn="just">
              <a:buNone/>
            </a:pPr>
            <a:r>
              <a:rPr lang="es-MX" sz="1700" dirty="0"/>
              <a:t>La principal  aportación de esta mejora es lograr satisfacer al consumidor llegando a tener una mejor calidad de fabricación de piezas llevando a cabo un flujo mejor de electricidad producido por el cableado</a:t>
            </a:r>
          </a:p>
          <a:p>
            <a:pPr marL="0" indent="0" algn="just">
              <a:buNone/>
            </a:pPr>
            <a:endParaRPr lang="es-MX" dirty="0"/>
          </a:p>
        </p:txBody>
      </p:sp>
    </p:spTree>
    <p:extLst>
      <p:ext uri="{BB962C8B-B14F-4D97-AF65-F5344CB8AC3E}">
        <p14:creationId xmlns:p14="http://schemas.microsoft.com/office/powerpoint/2010/main" val="1233486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C39E8-CD88-4B7D-DF02-4DFA4BD49A72}"/>
              </a:ext>
            </a:extLst>
          </p:cNvPr>
          <p:cNvSpPr>
            <a:spLocks noGrp="1"/>
          </p:cNvSpPr>
          <p:nvPr>
            <p:ph type="title"/>
          </p:nvPr>
        </p:nvSpPr>
        <p:spPr>
          <a:xfrm>
            <a:off x="717395" y="191688"/>
            <a:ext cx="8939561" cy="1469844"/>
          </a:xfrm>
        </p:spPr>
        <p:txBody>
          <a:bodyPr>
            <a:normAutofit/>
          </a:bodyPr>
          <a:lstStyle/>
          <a:p>
            <a:pPr algn="l"/>
            <a:r>
              <a:rPr lang="es-MX" sz="3600" dirty="0"/>
              <a:t>ANTECEDENTES Y ESTADO DEL ARTE</a:t>
            </a:r>
          </a:p>
        </p:txBody>
      </p:sp>
      <p:sp>
        <p:nvSpPr>
          <p:cNvPr id="3" name="Marcador de contenido 2">
            <a:extLst>
              <a:ext uri="{FF2B5EF4-FFF2-40B4-BE49-F238E27FC236}">
                <a16:creationId xmlns:a16="http://schemas.microsoft.com/office/drawing/2014/main" id="{6B4607C4-25F1-63C7-2A28-CD2BC420D590}"/>
              </a:ext>
            </a:extLst>
          </p:cNvPr>
          <p:cNvSpPr>
            <a:spLocks noGrp="1"/>
          </p:cNvSpPr>
          <p:nvPr>
            <p:ph idx="1"/>
          </p:nvPr>
        </p:nvSpPr>
        <p:spPr>
          <a:xfrm>
            <a:off x="802888" y="1354873"/>
            <a:ext cx="9233209" cy="4510668"/>
          </a:xfrm>
        </p:spPr>
        <p:txBody>
          <a:bodyPr>
            <a:normAutofit fontScale="85000" lnSpcReduction="10000"/>
          </a:bodyPr>
          <a:lstStyle/>
          <a:p>
            <a:pPr marL="0" indent="0" algn="just">
              <a:buNone/>
            </a:pPr>
            <a:r>
              <a:rPr lang="es-MX" dirty="0"/>
              <a:t>El conocimiento que se debe tener para abordar esta investigación es el de diseño de maquinaria, conocimientos básicos en seguridad industrial y conocimientos en procesos de ingeniería.</a:t>
            </a:r>
          </a:p>
          <a:p>
            <a:pPr marL="0" indent="0" algn="just">
              <a:buNone/>
            </a:pPr>
            <a:r>
              <a:rPr lang="es-MX" dirty="0"/>
              <a:t>Este tema se ha planteado debido a que los procesos siempre pueden optimizarse y se ha aborado la mejora porque al reducir los tiempos de preparación una empresa logrará aumentar la productividad, hacer el trabajo más simple y satisfactorio, ser más competitiva, ser flexible, es decir, producir las cantidades necesarias de cada producto reduciendo los inventarios y los costos que representan.</a:t>
            </a:r>
          </a:p>
          <a:p>
            <a:pPr marL="0" indent="0" algn="just">
              <a:buNone/>
            </a:pPr>
            <a:endParaRPr lang="es-MX" dirty="0"/>
          </a:p>
          <a:p>
            <a:pPr marL="0" indent="0" algn="just">
              <a:buNone/>
            </a:pPr>
            <a:r>
              <a:rPr lang="es-MX" dirty="0"/>
              <a:t>¿Cuáles son las ventajas, desventajas y limitaciones de esos acercamientos?</a:t>
            </a:r>
          </a:p>
          <a:p>
            <a:pPr marL="0" indent="0" algn="just">
              <a:buNone/>
            </a:pPr>
            <a:r>
              <a:rPr lang="es-MX" dirty="0"/>
              <a:t>Ventajas: Mayor y mejor calidad en la producción en la empresa, menor fatiga para el operador, reducción de tiempos muertos en la producción.</a:t>
            </a:r>
          </a:p>
          <a:p>
            <a:pPr marL="0" indent="0" algn="just">
              <a:buNone/>
            </a:pPr>
            <a:r>
              <a:rPr lang="es-MX" dirty="0"/>
              <a:t>Desventajas: Presupuestos, acatar la idea rápido ya que es un proyecto en el cual es necesario trabajar rápidamente, capacitación en los operadores para que logren un buen manejo en el área.</a:t>
            </a:r>
          </a:p>
          <a:p>
            <a:pPr marL="0" indent="0" algn="just">
              <a:buNone/>
            </a:pPr>
            <a:r>
              <a:rPr lang="es-MX" dirty="0"/>
              <a:t>Limitaciones: Como anteriormente se mencionó, el presupuesto ya que es un proyecto en el cual se necesita dinero y mano de obra para llevarlo a cabo.</a:t>
            </a:r>
          </a:p>
          <a:p>
            <a:pPr marL="0" indent="0">
              <a:buNone/>
            </a:pPr>
            <a:endParaRPr lang="es-MX" dirty="0"/>
          </a:p>
        </p:txBody>
      </p:sp>
    </p:spTree>
    <p:extLst>
      <p:ext uri="{BB962C8B-B14F-4D97-AF65-F5344CB8AC3E}">
        <p14:creationId xmlns:p14="http://schemas.microsoft.com/office/powerpoint/2010/main" val="3222859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889CE-46E8-F210-EC70-314443DDC0B4}"/>
              </a:ext>
            </a:extLst>
          </p:cNvPr>
          <p:cNvSpPr>
            <a:spLocks noGrp="1"/>
          </p:cNvSpPr>
          <p:nvPr>
            <p:ph type="title"/>
          </p:nvPr>
        </p:nvSpPr>
        <p:spPr>
          <a:xfrm>
            <a:off x="762000" y="559678"/>
            <a:ext cx="6575502" cy="1034946"/>
          </a:xfrm>
        </p:spPr>
        <p:txBody>
          <a:bodyPr>
            <a:normAutofit/>
          </a:bodyPr>
          <a:lstStyle/>
          <a:p>
            <a:pPr algn="l"/>
            <a:r>
              <a:rPr lang="es-MX" sz="3600" dirty="0"/>
              <a:t>ANTESCEDENTES</a:t>
            </a:r>
          </a:p>
        </p:txBody>
      </p:sp>
      <p:sp>
        <p:nvSpPr>
          <p:cNvPr id="3" name="Marcador de contenido 2">
            <a:extLst>
              <a:ext uri="{FF2B5EF4-FFF2-40B4-BE49-F238E27FC236}">
                <a16:creationId xmlns:a16="http://schemas.microsoft.com/office/drawing/2014/main" id="{ACA2063B-8CE4-19C2-3FAA-6F2DE33CEDAD}"/>
              </a:ext>
            </a:extLst>
          </p:cNvPr>
          <p:cNvSpPr>
            <a:spLocks noGrp="1"/>
          </p:cNvSpPr>
          <p:nvPr>
            <p:ph idx="1"/>
          </p:nvPr>
        </p:nvSpPr>
        <p:spPr>
          <a:xfrm>
            <a:off x="921834" y="1540196"/>
            <a:ext cx="8768576" cy="2329277"/>
          </a:xfrm>
        </p:spPr>
        <p:txBody>
          <a:bodyPr>
            <a:normAutofit lnSpcReduction="10000"/>
          </a:bodyPr>
          <a:lstStyle/>
          <a:p>
            <a:pPr marL="0" indent="0" algn="just">
              <a:buNone/>
            </a:pPr>
            <a:r>
              <a:rPr lang="es-MX" sz="1600" dirty="0"/>
              <a:t>El cable par trenzado lleva con nosotros más de 100 años, más concretamente desde 1881, claro que a un nivel bastante inferior a lo que hoy día tenemos. Su precursor fue nada menos que Alexander Graham Bell, el inventor del teléfono y las primeras redes de comunicación por voz años antes.</a:t>
            </a:r>
          </a:p>
          <a:p>
            <a:pPr marL="0" indent="0" algn="just">
              <a:buNone/>
            </a:pPr>
            <a:r>
              <a:rPr lang="es-MX" sz="1600" dirty="0"/>
              <a:t>Las primeras redes de comunicación telegráfica utilizan simples conductores abiertos, y desempeñaban medianamente bien su función hasta que se comenzaron a instalar los primeros tranvías eléctricos en Estados Unidos. Desde entonces, las interferencias debidas a los altos voltajes de las líneas de tranvías y el campo electromagnético que se generaba a su alrededor dificultaban enormemente las comunicaciones. Fue entonces cuando Bell creo el primer cable par trenzado.</a:t>
            </a:r>
          </a:p>
        </p:txBody>
      </p:sp>
      <p:sp>
        <p:nvSpPr>
          <p:cNvPr id="4" name="CuadroTexto 3">
            <a:extLst>
              <a:ext uri="{FF2B5EF4-FFF2-40B4-BE49-F238E27FC236}">
                <a16:creationId xmlns:a16="http://schemas.microsoft.com/office/drawing/2014/main" id="{88A66220-CA1B-1B71-7185-ACC2F1A572A8}"/>
              </a:ext>
            </a:extLst>
          </p:cNvPr>
          <p:cNvSpPr txBox="1"/>
          <p:nvPr/>
        </p:nvSpPr>
        <p:spPr>
          <a:xfrm>
            <a:off x="921834" y="3994365"/>
            <a:ext cx="8924693" cy="1323439"/>
          </a:xfrm>
          <a:prstGeom prst="rect">
            <a:avLst/>
          </a:prstGeom>
          <a:noFill/>
        </p:spPr>
        <p:txBody>
          <a:bodyPr wrap="square">
            <a:spAutoFit/>
          </a:bodyPr>
          <a:lstStyle/>
          <a:p>
            <a:pPr algn="just"/>
            <a:r>
              <a:rPr lang="es-MX" sz="1600" dirty="0"/>
              <a:t>Construcción</a:t>
            </a:r>
          </a:p>
          <a:p>
            <a:pPr algn="just"/>
            <a:r>
              <a:rPr lang="es-MX" sz="1600" dirty="0"/>
              <a:t>Como su propio nombre indica, el cable par trenzado consiste en pares de cables que se entrecruzan en forma de bucle en espiral. Cada conductor individual está fabricado en cobre o aluminio, cubierto de un aislante de plástico individual. Su denominación de pares trenzados es por el hecho de que cada cable contiene varios de estos pares en un encapsulado general, normalmente 4 para redes LAN.  (Fig 1.1)</a:t>
            </a:r>
          </a:p>
        </p:txBody>
      </p:sp>
    </p:spTree>
    <p:extLst>
      <p:ext uri="{BB962C8B-B14F-4D97-AF65-F5344CB8AC3E}">
        <p14:creationId xmlns:p14="http://schemas.microsoft.com/office/powerpoint/2010/main" val="104714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ble par trenzado paso01">
            <a:extLst>
              <a:ext uri="{FF2B5EF4-FFF2-40B4-BE49-F238E27FC236}">
                <a16:creationId xmlns:a16="http://schemas.microsoft.com/office/drawing/2014/main" id="{A541D42A-59D2-2A90-71E9-F7E9165A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681" y="1081667"/>
            <a:ext cx="4085749" cy="341227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0521EC6-C2BC-8850-8F78-218787D46293}"/>
              </a:ext>
            </a:extLst>
          </p:cNvPr>
          <p:cNvSpPr txBox="1"/>
          <p:nvPr/>
        </p:nvSpPr>
        <p:spPr>
          <a:xfrm>
            <a:off x="9094872" y="4588055"/>
            <a:ext cx="1059366" cy="338554"/>
          </a:xfrm>
          <a:prstGeom prst="rect">
            <a:avLst/>
          </a:prstGeom>
          <a:noFill/>
        </p:spPr>
        <p:txBody>
          <a:bodyPr wrap="square" rtlCol="0">
            <a:spAutoFit/>
          </a:bodyPr>
          <a:lstStyle/>
          <a:p>
            <a:r>
              <a:rPr lang="es-MX" sz="1600" dirty="0"/>
              <a:t>Fig 1.1</a:t>
            </a:r>
          </a:p>
        </p:txBody>
      </p:sp>
      <p:sp>
        <p:nvSpPr>
          <p:cNvPr id="9" name="CuadroTexto 8">
            <a:extLst>
              <a:ext uri="{FF2B5EF4-FFF2-40B4-BE49-F238E27FC236}">
                <a16:creationId xmlns:a16="http://schemas.microsoft.com/office/drawing/2014/main" id="{24C74AEF-DBA4-0941-9331-CDEE14F357B8}"/>
              </a:ext>
            </a:extLst>
          </p:cNvPr>
          <p:cNvSpPr txBox="1"/>
          <p:nvPr/>
        </p:nvSpPr>
        <p:spPr>
          <a:xfrm>
            <a:off x="405511" y="946476"/>
            <a:ext cx="7067085" cy="4401205"/>
          </a:xfrm>
          <a:prstGeom prst="rect">
            <a:avLst/>
          </a:prstGeom>
          <a:noFill/>
        </p:spPr>
        <p:txBody>
          <a:bodyPr wrap="square">
            <a:spAutoFit/>
          </a:bodyPr>
          <a:lstStyle/>
          <a:p>
            <a:pPr algn="just"/>
            <a:r>
              <a:rPr lang="es-MX" sz="1400" dirty="0"/>
              <a:t>En función de la categoría del cable, cada par trenzado puede presentar distintos encapsulados independientes para mejorar el aislamiento entre las distintas parejas:</a:t>
            </a:r>
          </a:p>
          <a:p>
            <a:pPr algn="just"/>
            <a:endParaRPr lang="es-MX" sz="1400" dirty="0"/>
          </a:p>
          <a:p>
            <a:pPr marL="285750" indent="-285750" algn="just">
              <a:buFont typeface="Arial" panose="020B0604020202020204" pitchFamily="34" charset="0"/>
              <a:buChar char="•"/>
            </a:pPr>
            <a:r>
              <a:rPr lang="es-MX" sz="1400" dirty="0"/>
              <a:t>Para los conductores eléctricos se utiliza normalmente cobre, al menos en los cables UTP.</a:t>
            </a:r>
          </a:p>
          <a:p>
            <a:pPr marL="285750" indent="-285750" algn="just">
              <a:buFont typeface="Arial" panose="020B0604020202020204" pitchFamily="34" charset="0"/>
              <a:buChar char="•"/>
            </a:pPr>
            <a:r>
              <a:rPr lang="es-MX" sz="1400" dirty="0"/>
              <a:t>La cobertura aislante de cada conductor está fabricada en polietileno de alta densidad, que podrá ser de entre 0,4 y 0,9 mm.</a:t>
            </a:r>
          </a:p>
          <a:p>
            <a:pPr marL="285750" indent="-285750" algn="just">
              <a:buFont typeface="Arial" panose="020B0604020202020204" pitchFamily="34" charset="0"/>
              <a:buChar char="•"/>
            </a:pPr>
            <a:r>
              <a:rPr lang="es-MX" sz="1400" dirty="0"/>
              <a:t>Dichos pares, de forma individual pueden presentar un blindado de aluminio para aislarlos unos de otros.</a:t>
            </a:r>
          </a:p>
          <a:p>
            <a:pPr marL="285750" indent="-285750" algn="just">
              <a:buFont typeface="Arial" panose="020B0604020202020204" pitchFamily="34" charset="0"/>
              <a:buChar char="•"/>
            </a:pPr>
            <a:r>
              <a:rPr lang="es-MX" sz="1400" dirty="0"/>
              <a:t>En otros casos, los huecos existentes entre pares se rellenan con petrolato para formar un cordón más rígido que evite la entrada de humedad. Este material se puede sustituir también por polietileno en un núcleo central con los pares pegados a él.</a:t>
            </a:r>
          </a:p>
          <a:p>
            <a:pPr marL="285750" indent="-285750" algn="just">
              <a:buFont typeface="Arial" panose="020B0604020202020204" pitchFamily="34" charset="0"/>
              <a:buChar char="•"/>
            </a:pPr>
            <a:r>
              <a:rPr lang="es-MX" sz="1400" dirty="0"/>
              <a:t>Un recubrimiento común de aluminio a los cuatro pares permite aislar los conductores del exterior, que a su vez puede estar reforzado con una malla de material LSZH.</a:t>
            </a:r>
          </a:p>
          <a:p>
            <a:pPr marL="285750" indent="-285750" algn="just">
              <a:buFont typeface="Arial" panose="020B0604020202020204" pitchFamily="34" charset="0"/>
              <a:buChar char="•"/>
            </a:pPr>
            <a:r>
              <a:rPr lang="es-MX" sz="1400" dirty="0"/>
              <a:t>Un aislante final encapsula todo el contenido del cable, pudiendo ser de polietileno de alta densidad termoplástico o con resistencia a las llamas.</a:t>
            </a:r>
          </a:p>
          <a:p>
            <a:pPr algn="just"/>
            <a:endParaRPr lang="es-MX" sz="1400" dirty="0"/>
          </a:p>
          <a:p>
            <a:pPr algn="just"/>
            <a:r>
              <a:rPr lang="es-MX" sz="1400" dirty="0"/>
              <a:t>Dependiendo de la capacidad y fabricación interna o su aislamiento, la categoría subirá. Para muy largas distancias, los cables de par trenzado pueden contar hasta con 100 pares o más, especialmente aquellos que se utilizaban para cubrir distancias interestatales o intercontinentales antes de aparecer la fibra óptica.</a:t>
            </a:r>
          </a:p>
        </p:txBody>
      </p:sp>
    </p:spTree>
    <p:extLst>
      <p:ext uri="{BB962C8B-B14F-4D97-AF65-F5344CB8AC3E}">
        <p14:creationId xmlns:p14="http://schemas.microsoft.com/office/powerpoint/2010/main" val="3273900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ble par trenzado paso02">
            <a:extLst>
              <a:ext uri="{FF2B5EF4-FFF2-40B4-BE49-F238E27FC236}">
                <a16:creationId xmlns:a16="http://schemas.microsoft.com/office/drawing/2014/main" id="{430FEEA9-18D0-7219-4773-52AFE5309E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95522" y="1071075"/>
            <a:ext cx="3866073" cy="3315158"/>
          </a:xfrm>
          <a:prstGeom prst="rect">
            <a:avLst/>
          </a:prstGeom>
          <a:solidFill>
            <a:srgbClr val="FFFFFF"/>
          </a:solidFill>
        </p:spPr>
      </p:pic>
      <p:sp>
        <p:nvSpPr>
          <p:cNvPr id="2" name="Marcador de contenido 2">
            <a:extLst>
              <a:ext uri="{FF2B5EF4-FFF2-40B4-BE49-F238E27FC236}">
                <a16:creationId xmlns:a16="http://schemas.microsoft.com/office/drawing/2014/main" id="{E976E053-C53A-08A7-7AF6-3A41709BAC0C}"/>
              </a:ext>
            </a:extLst>
          </p:cNvPr>
          <p:cNvSpPr txBox="1">
            <a:spLocks/>
          </p:cNvSpPr>
          <p:nvPr/>
        </p:nvSpPr>
        <p:spPr>
          <a:xfrm>
            <a:off x="504591" y="2410230"/>
            <a:ext cx="6030023" cy="3711790"/>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just">
              <a:lnSpc>
                <a:spcPct val="100000"/>
              </a:lnSpc>
              <a:buNone/>
            </a:pPr>
            <a:r>
              <a:rPr lang="es-MX" sz="1400" kern="1200" baseline="0" dirty="0">
                <a:latin typeface="+mn-lt"/>
                <a:ea typeface="+mn-ea"/>
                <a:cs typeface="+mn-cs"/>
              </a:rPr>
              <a:t>¿Por qué utilizar dos cables trenzados? La investigación de las ondas electromagnéticas y el comportamiento de los conductores eléctricos determinó que dos conductores aislados entrelazados entre sí ayudan a reducir las interferencias electromagnéticas externas. De esta forma el bucle que produce la unión de ambos cables evita que se produzca un acoplamiento eléctrico de la señal, y además los aísla de pares adyacentes, lo que se conoce como diafonía.</a:t>
            </a:r>
          </a:p>
          <a:p>
            <a:pPr marL="0" indent="0" algn="just">
              <a:lnSpc>
                <a:spcPct val="100000"/>
              </a:lnSpc>
              <a:buNone/>
            </a:pPr>
            <a:r>
              <a:rPr lang="es-MX" sz="1400" dirty="0"/>
              <a:t>Tomando </a:t>
            </a:r>
            <a:r>
              <a:rPr lang="es-MX" sz="1400" kern="1200" baseline="0" dirty="0">
                <a:latin typeface="+mn-lt"/>
                <a:ea typeface="+mn-ea"/>
                <a:cs typeface="+mn-cs"/>
              </a:rPr>
              <a:t>en cuenta que cada par transporta señales paralelas en modo diferencial las cuales son combinadas en el nodo de destino. Para eliminar esta diafonía los distintos pares adyacentes se trenzan con una determinada cantidad de vueltas por metro, conociéndose como la tasa de trenzado o pasos de torsión. Si os fijáis bien en la imagen, veréis que cada par trenzado presenta un paso diferente, con bucles más o menos apretados. Esto permite compensar los desequilibrios de capacidad entre pares.</a:t>
            </a:r>
            <a:endParaRPr lang="es-ES" sz="1400" kern="1200" baseline="0" dirty="0">
              <a:latin typeface="+mn-lt"/>
              <a:ea typeface="+mn-ea"/>
              <a:cs typeface="+mn-cs"/>
            </a:endParaRPr>
          </a:p>
          <a:p>
            <a:pPr marL="0" indent="0" algn="r">
              <a:lnSpc>
                <a:spcPct val="100000"/>
              </a:lnSpc>
              <a:buNone/>
            </a:pPr>
            <a:endParaRPr lang="es-ES" sz="1500" kern="1200" baseline="0" dirty="0">
              <a:latin typeface="+mn-lt"/>
              <a:ea typeface="+mn-ea"/>
              <a:cs typeface="+mn-cs"/>
            </a:endParaRPr>
          </a:p>
        </p:txBody>
      </p:sp>
      <p:sp>
        <p:nvSpPr>
          <p:cNvPr id="8" name="CuadroTexto 7">
            <a:extLst>
              <a:ext uri="{FF2B5EF4-FFF2-40B4-BE49-F238E27FC236}">
                <a16:creationId xmlns:a16="http://schemas.microsoft.com/office/drawing/2014/main" id="{9EA77603-494B-9B88-DD37-0F568D1A9D33}"/>
              </a:ext>
            </a:extLst>
          </p:cNvPr>
          <p:cNvSpPr txBox="1"/>
          <p:nvPr/>
        </p:nvSpPr>
        <p:spPr>
          <a:xfrm>
            <a:off x="504592" y="963680"/>
            <a:ext cx="5591408" cy="1446550"/>
          </a:xfrm>
          <a:prstGeom prst="rect">
            <a:avLst/>
          </a:prstGeom>
          <a:noFill/>
        </p:spPr>
        <p:txBody>
          <a:bodyPr wrap="square">
            <a:spAutoFit/>
          </a:bodyPr>
          <a:lstStyle/>
          <a:p>
            <a:pPr algn="just"/>
            <a:r>
              <a:rPr lang="es-MX" sz="1400" dirty="0"/>
              <a:t>Dependiendo de la capacidad y fabricación interna o su aislamiento, la categoría subirá. Para muy largas distancias, los cables de par trenzado pueden contar hasta con 100 pares o más, especialmente aquellos que se utilizaban para cubrir distancias interestatales o intercontinentales antes de aparecer la fibra óptica.  (Fig 2.2)</a:t>
            </a:r>
          </a:p>
          <a:p>
            <a:endParaRPr lang="es-MX" dirty="0"/>
          </a:p>
        </p:txBody>
      </p:sp>
      <p:sp>
        <p:nvSpPr>
          <p:cNvPr id="9" name="CuadroTexto 8">
            <a:extLst>
              <a:ext uri="{FF2B5EF4-FFF2-40B4-BE49-F238E27FC236}">
                <a16:creationId xmlns:a16="http://schemas.microsoft.com/office/drawing/2014/main" id="{D6CA6A24-A3FB-9A60-18E3-32D58644EF93}"/>
              </a:ext>
            </a:extLst>
          </p:cNvPr>
          <p:cNvSpPr txBox="1"/>
          <p:nvPr/>
        </p:nvSpPr>
        <p:spPr>
          <a:xfrm>
            <a:off x="9295593" y="4627756"/>
            <a:ext cx="1059366" cy="338554"/>
          </a:xfrm>
          <a:prstGeom prst="rect">
            <a:avLst/>
          </a:prstGeom>
          <a:noFill/>
        </p:spPr>
        <p:txBody>
          <a:bodyPr wrap="square" rtlCol="0">
            <a:spAutoFit/>
          </a:bodyPr>
          <a:lstStyle/>
          <a:p>
            <a:r>
              <a:rPr lang="es-MX" sz="1600" dirty="0"/>
              <a:t>Fig 2.2</a:t>
            </a:r>
          </a:p>
        </p:txBody>
      </p:sp>
    </p:spTree>
    <p:extLst>
      <p:ext uri="{BB962C8B-B14F-4D97-AF65-F5344CB8AC3E}">
        <p14:creationId xmlns:p14="http://schemas.microsoft.com/office/powerpoint/2010/main" val="1198748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ADC0B-ED6A-DA74-E952-6F0A66B8DCD4}"/>
              </a:ext>
            </a:extLst>
          </p:cNvPr>
          <p:cNvSpPr>
            <a:spLocks noGrp="1"/>
          </p:cNvSpPr>
          <p:nvPr>
            <p:ph type="title"/>
          </p:nvPr>
        </p:nvSpPr>
        <p:spPr>
          <a:xfrm>
            <a:off x="762000" y="559678"/>
            <a:ext cx="6776224" cy="1324878"/>
          </a:xfrm>
        </p:spPr>
        <p:txBody>
          <a:bodyPr>
            <a:normAutofit/>
          </a:bodyPr>
          <a:lstStyle/>
          <a:p>
            <a:pPr algn="l"/>
            <a:r>
              <a:rPr lang="es-MX" sz="3600" dirty="0"/>
              <a:t>HIPOTESIS</a:t>
            </a:r>
          </a:p>
        </p:txBody>
      </p:sp>
      <p:sp>
        <p:nvSpPr>
          <p:cNvPr id="3" name="Marcador de contenido 2">
            <a:extLst>
              <a:ext uri="{FF2B5EF4-FFF2-40B4-BE49-F238E27FC236}">
                <a16:creationId xmlns:a16="http://schemas.microsoft.com/office/drawing/2014/main" id="{5A22D632-50D6-FEBF-BCB3-052D6009B40C}"/>
              </a:ext>
            </a:extLst>
          </p:cNvPr>
          <p:cNvSpPr>
            <a:spLocks noGrp="1"/>
          </p:cNvSpPr>
          <p:nvPr>
            <p:ph idx="1"/>
          </p:nvPr>
        </p:nvSpPr>
        <p:spPr>
          <a:xfrm>
            <a:off x="762000" y="1222117"/>
            <a:ext cx="6776224" cy="662439"/>
          </a:xfrm>
        </p:spPr>
        <p:txBody>
          <a:bodyPr>
            <a:normAutofit/>
          </a:bodyPr>
          <a:lstStyle/>
          <a:p>
            <a:pPr marL="0" indent="0">
              <a:buNone/>
            </a:pPr>
            <a:r>
              <a:rPr lang="es-MX" sz="1600" dirty="0"/>
              <a:t>Estandarización de un numero de vueltas en una máquina trenzadora de cables, para una producción mas eficiente.</a:t>
            </a:r>
          </a:p>
          <a:p>
            <a:pPr marL="0" indent="0">
              <a:buNone/>
            </a:pPr>
            <a:endParaRPr lang="es-MX" dirty="0"/>
          </a:p>
        </p:txBody>
      </p:sp>
      <p:sp>
        <p:nvSpPr>
          <p:cNvPr id="4" name="Título 1">
            <a:extLst>
              <a:ext uri="{FF2B5EF4-FFF2-40B4-BE49-F238E27FC236}">
                <a16:creationId xmlns:a16="http://schemas.microsoft.com/office/drawing/2014/main" id="{BFF72640-78C2-323D-1293-EFF34078B1E7}"/>
              </a:ext>
            </a:extLst>
          </p:cNvPr>
          <p:cNvSpPr txBox="1">
            <a:spLocks/>
          </p:cNvSpPr>
          <p:nvPr/>
        </p:nvSpPr>
        <p:spPr>
          <a:xfrm>
            <a:off x="762000" y="2696477"/>
            <a:ext cx="7322634" cy="116955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s-MX" sz="3600" dirty="0"/>
              <a:t>PROPUESTA</a:t>
            </a:r>
          </a:p>
        </p:txBody>
      </p:sp>
      <p:sp>
        <p:nvSpPr>
          <p:cNvPr id="6" name="CuadroTexto 5">
            <a:extLst>
              <a:ext uri="{FF2B5EF4-FFF2-40B4-BE49-F238E27FC236}">
                <a16:creationId xmlns:a16="http://schemas.microsoft.com/office/drawing/2014/main" id="{11FE3AC1-AB38-229D-DD33-1EFF43D5A92B}"/>
              </a:ext>
            </a:extLst>
          </p:cNvPr>
          <p:cNvSpPr txBox="1"/>
          <p:nvPr/>
        </p:nvSpPr>
        <p:spPr>
          <a:xfrm>
            <a:off x="762000" y="3491445"/>
            <a:ext cx="8683083" cy="1323439"/>
          </a:xfrm>
          <a:prstGeom prst="rect">
            <a:avLst/>
          </a:prstGeom>
          <a:noFill/>
        </p:spPr>
        <p:txBody>
          <a:bodyPr wrap="square">
            <a:spAutoFit/>
          </a:bodyPr>
          <a:lstStyle/>
          <a:p>
            <a:pPr algn="just"/>
            <a:r>
              <a:rPr lang="es-MX" sz="1600" dirty="0"/>
              <a:t>Se solucionará esta problemática implementando una estandarización del proceso, capacitando al operador para el manejo de la máquina trenzadora, realizando un trabajo de mejor precisión y calidad, evitando errores humanos comunes y considerar el factor humano facilitando su tarea y reduciendo el porcentaje de accidentes, en consecuencia, el proceso será más rápido, a producción ya no tendrá pérdidas de tiempo y costos de error,  estadísticamente crecerá en eficiencia.</a:t>
            </a:r>
          </a:p>
        </p:txBody>
      </p:sp>
    </p:spTree>
    <p:extLst>
      <p:ext uri="{BB962C8B-B14F-4D97-AF65-F5344CB8AC3E}">
        <p14:creationId xmlns:p14="http://schemas.microsoft.com/office/powerpoint/2010/main" val="241103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24F87-835E-4118-F1E4-24C1BABA544F}"/>
              </a:ext>
            </a:extLst>
          </p:cNvPr>
          <p:cNvSpPr txBox="1">
            <a:spLocks/>
          </p:cNvSpPr>
          <p:nvPr/>
        </p:nvSpPr>
        <p:spPr>
          <a:xfrm>
            <a:off x="1006397" y="548527"/>
            <a:ext cx="6776224" cy="1324878"/>
          </a:xfrm>
          <a:prstGeom prst="rect">
            <a:avLst/>
          </a:prstGeom>
        </p:spPr>
        <p:txBody>
          <a:bodyPr>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s-MX" sz="3600" dirty="0"/>
              <a:t>OBJETIVO</a:t>
            </a:r>
          </a:p>
        </p:txBody>
      </p:sp>
      <p:sp>
        <p:nvSpPr>
          <p:cNvPr id="4" name="CuadroTexto 3">
            <a:extLst>
              <a:ext uri="{FF2B5EF4-FFF2-40B4-BE49-F238E27FC236}">
                <a16:creationId xmlns:a16="http://schemas.microsoft.com/office/drawing/2014/main" id="{7B7ED7A6-C44C-C7E8-089F-42AA39C73A1D}"/>
              </a:ext>
            </a:extLst>
          </p:cNvPr>
          <p:cNvSpPr txBox="1"/>
          <p:nvPr/>
        </p:nvSpPr>
        <p:spPr>
          <a:xfrm>
            <a:off x="1006397" y="1291311"/>
            <a:ext cx="8204510" cy="1384995"/>
          </a:xfrm>
          <a:prstGeom prst="rect">
            <a:avLst/>
          </a:prstGeom>
          <a:noFill/>
        </p:spPr>
        <p:txBody>
          <a:bodyPr wrap="square">
            <a:spAutoFit/>
          </a:bodyPr>
          <a:lstStyle/>
          <a:p>
            <a:pPr algn="just"/>
            <a:r>
              <a:rPr lang="es-MX" sz="1600" dirty="0"/>
              <a:t>Reducción de tiempos muertos manteniendo el cuidado y la seguridad del personal, consiguiendo reforzar el cuidado de los asociados. El tiempo necesario para la realización de este proyecto es aproximadamente de 3 meses revisando a fondo la maquinaria; implementación de software específico y a la ves capacitando a los operadores para conseguir las mejores implementadas</a:t>
            </a:r>
            <a:r>
              <a:rPr lang="es-MX" sz="2000" dirty="0"/>
              <a:t>.</a:t>
            </a:r>
          </a:p>
        </p:txBody>
      </p:sp>
    </p:spTree>
    <p:extLst>
      <p:ext uri="{BB962C8B-B14F-4D97-AF65-F5344CB8AC3E}">
        <p14:creationId xmlns:p14="http://schemas.microsoft.com/office/powerpoint/2010/main" val="2344457884"/>
      </p:ext>
    </p:extLst>
  </p:cSld>
  <p:clrMapOvr>
    <a:masterClrMapping/>
  </p:clrMapOvr>
</p:sld>
</file>

<file path=ppt/theme/theme1.xml><?xml version="1.0" encoding="utf-8"?>
<a:theme xmlns:a="http://schemas.openxmlformats.org/drawingml/2006/main" name="Titular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7059_TF00089993.potx" id="{F35D720C-5279-4F83-8756-4130A3031F70}" vid="{F3D3DEC9-3B54-4788-874D-CC1A6A4173D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de títulos</Template>
  <TotalTime>0</TotalTime>
  <Words>1357</Words>
  <Application>Microsoft Office PowerPoint</Application>
  <PresentationFormat>Panorámica</PresentationFormat>
  <Paragraphs>62</Paragraphs>
  <Slides>11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Century Schoolbook</vt:lpstr>
      <vt:lpstr>Corbel</vt:lpstr>
      <vt:lpstr>Times New Roman</vt:lpstr>
      <vt:lpstr>Titulares</vt:lpstr>
      <vt:lpstr>MEJORA Y ESTANDARIZACIÓN DE UNA MÁQUINA TRENZADORA</vt:lpstr>
      <vt:lpstr>RESUMEN</vt:lpstr>
      <vt:lpstr>INTRODUCCIÓN</vt:lpstr>
      <vt:lpstr>ANTECEDENTES Y ESTADO DEL ARTE</vt:lpstr>
      <vt:lpstr>ANTESCEDENTES</vt:lpstr>
      <vt:lpstr>Presentación de PowerPoint</vt:lpstr>
      <vt:lpstr>Presentación de PowerPoint</vt:lpstr>
      <vt:lpstr>HIPOTESIS</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MEJORA Y ESTANDARIZACIÓN DE UNA MÁQUINA TRENZADORA</dc:title>
  <dc:creator>JENIFFER LIZBETH CONDE CRUZ</dc:creator>
  <cp:lastModifiedBy>Luis Camacho</cp:lastModifiedBy>
  <cp:revision>4</cp:revision>
  <dcterms:created xsi:type="dcterms:W3CDTF">2022-11-11T01:27:30Z</dcterms:created>
  <dcterms:modified xsi:type="dcterms:W3CDTF">2022-11-25T19:00:54Z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